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  <p:sldMasterId id="2147483864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98" r:id="rId8"/>
    <p:sldId id="269" r:id="rId9"/>
    <p:sldId id="271" r:id="rId10"/>
    <p:sldId id="273" r:id="rId11"/>
    <p:sldId id="275" r:id="rId12"/>
    <p:sldId id="276" r:id="rId13"/>
    <p:sldId id="280" r:id="rId14"/>
    <p:sldId id="281" r:id="rId15"/>
    <p:sldId id="263" r:id="rId16"/>
    <p:sldId id="262" r:id="rId17"/>
    <p:sldId id="294" r:id="rId18"/>
    <p:sldId id="300" r:id="rId19"/>
    <p:sldId id="288" r:id="rId20"/>
    <p:sldId id="289" r:id="rId21"/>
    <p:sldId id="290" r:id="rId22"/>
    <p:sldId id="296" r:id="rId23"/>
    <p:sldId id="299" r:id="rId24"/>
    <p:sldId id="301" r:id="rId25"/>
    <p:sldId id="305" r:id="rId26"/>
    <p:sldId id="302" r:id="rId27"/>
    <p:sldId id="285" r:id="rId28"/>
    <p:sldId id="306" r:id="rId29"/>
    <p:sldId id="284" r:id="rId30"/>
    <p:sldId id="304" r:id="rId31"/>
    <p:sldId id="272" r:id="rId32"/>
    <p:sldId id="266" r:id="rId33"/>
    <p:sldId id="287" r:id="rId34"/>
    <p:sldId id="28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A3E0"/>
    <a:srgbClr val="4597A0"/>
    <a:srgbClr val="7575D1"/>
    <a:srgbClr val="72BFC5"/>
    <a:srgbClr val="BAD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88" autoAdjust="0"/>
    <p:restoredTop sz="86410" autoAdjust="0"/>
  </p:normalViewPr>
  <p:slideViewPr>
    <p:cSldViewPr snapToGrid="0">
      <p:cViewPr varScale="1">
        <p:scale>
          <a:sx n="62" d="100"/>
          <a:sy n="62" d="100"/>
        </p:scale>
        <p:origin x="53" y="312"/>
      </p:cViewPr>
      <p:guideLst/>
    </p:cSldViewPr>
  </p:slideViewPr>
  <p:outlineViewPr>
    <p:cViewPr>
      <p:scale>
        <a:sx n="33" d="100"/>
        <a:sy n="33" d="100"/>
      </p:scale>
      <p:origin x="0" y="-987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101" y="8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FAC95-8DF5-4242-B2CF-062036150CF1}" type="datetimeFigureOut">
              <a:rPr lang="en-US" smtClean="0"/>
              <a:t>7/27/2016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AA284-53E5-4D98-9EBE-C0618A343A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710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slide… Mike</a:t>
            </a:r>
            <a:r>
              <a:rPr lang="en-US" baseline="0" dirty="0" smtClean="0"/>
              <a:t> says subject; John introduces Self; Mike introduces 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15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highlights only temperature</a:t>
            </a:r>
            <a:r>
              <a:rPr lang="en-US" baseline="0" dirty="0" smtClean="0"/>
              <a:t> and cost here</a:t>
            </a:r>
            <a:r>
              <a:rPr lang="en-US" dirty="0" smtClean="0"/>
              <a:t> QUICKLY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25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talks about performanc</a:t>
            </a:r>
            <a:r>
              <a:rPr lang="en-US" baseline="0" dirty="0" smtClean="0"/>
              <a:t>e difference quickly.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829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blows through</a:t>
            </a:r>
            <a:r>
              <a:rPr lang="en-US" baseline="0" dirty="0" smtClean="0"/>
              <a:t>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59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106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Calibri"/>
              </a:rPr>
              <a:t>These are </a:t>
            </a:r>
            <a:r>
              <a:rPr lang="en-US" dirty="0">
                <a:latin typeface="Calibri"/>
              </a:rPr>
              <a:t>our research </a:t>
            </a:r>
            <a:r>
              <a:rPr lang="en-US" dirty="0" smtClean="0">
                <a:latin typeface="Calibri"/>
              </a:rPr>
              <a:t>steps… Mike says them</a:t>
            </a:r>
            <a:r>
              <a:rPr lang="en-US" dirty="0">
                <a:latin typeface="Calibri"/>
              </a:rPr>
              <a:t>            Leads into our Tasks...</a:t>
            </a:r>
            <a:br>
              <a:rPr lang="en-US" dirty="0">
                <a:latin typeface="Calibri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430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says these quickly…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465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leading into Task 1…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17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…continued…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347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continued…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847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 handles Task 2 BUILD SLIDE!!!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41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 does it!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918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 slide… John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196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that little loop</a:t>
            </a:r>
            <a:r>
              <a:rPr lang="en-US" baseline="0" dirty="0"/>
              <a:t> is PVA and maxes out at 1 V where big loop is EMIMBF</a:t>
            </a:r>
            <a:r>
              <a:rPr lang="en-US" baseline="-25000" dirty="0"/>
              <a:t>4</a:t>
            </a:r>
            <a:r>
              <a:rPr lang="en-US" baseline="0" dirty="0"/>
              <a:t> and maxes out at 3 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3556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Build… John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3492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talks a bunch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812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talks a bunch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9594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Mike talks a bunch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730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Mike talks a bunch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00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912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Leave </a:t>
            </a:r>
            <a:r>
              <a:rPr lang="en-US" smtClean="0"/>
              <a:t>this showing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038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12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Flash and go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82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59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902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203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blows through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815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John blows through</a:t>
            </a:r>
            <a:r>
              <a:rPr lang="en-US" baseline="0" dirty="0" smtClean="0"/>
              <a:t>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AA284-53E5-4D98-9EBE-C0618A343A8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4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37CCEE2-F94F-4812-827E-D43DBDAC3FF2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10278110" y="1523012"/>
            <a:ext cx="214376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 is funded by the National Science Foundation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grant # EEC-1404766. 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52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AFB618-D798-487A-ADEE-58D862C2056C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38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B92BA9-C058-455C-8FF6-20D9D5E8E074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963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91C511-ACFD-498A-982B-9DD5DB0A0117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56150" y="6242050"/>
            <a:ext cx="2844800" cy="476250"/>
          </a:xfrm>
        </p:spPr>
        <p:txBody>
          <a:bodyPr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10278110" y="1523012"/>
            <a:ext cx="214376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 is funded by the National Science Foundation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grant # EEC-1404766. 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95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06E922-7DA4-44C1-AE3C-8BD5E948A9C6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931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48F9E2-5434-4816-AE3E-2D28441AC52B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825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F3EFCC-F422-459D-985A-80E3F20A5F97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405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334EAF-223F-4BA6-A7D0-F5F924DF614E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02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914C79-C456-4B1D-9623-9F64B0B1960E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677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8EC253-37EA-403A-9EC2-3DE54485A0D8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358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8C1EB9-7903-4132-9AFB-54E1511D49F6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63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FC31DB-431C-4B93-8CD5-0F2EDB098BB1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151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3C3FC9-C265-4279-93D7-8C7309B5BCB4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0493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C0AA6D-0070-4DAB-815E-9B31FB728243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748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86F78C-E346-4723-AA12-F4603ACD2693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212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ED5125-632A-476D-B893-29863E66D902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59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A41543-CF18-424C-84F1-EF54A7BCA575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459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6AFFA1-6C3A-42A6-8396-E900830AAB6C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96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F0D309-D652-4661-B675-DFDEE4416D12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394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8C95E6-CE90-4299-B576-3B2386B9882A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37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BC5CF94-C80C-4048-B461-37D55E327EE7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06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946679-540B-402B-A0D8-3816FCE2528D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357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orUC01red_9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0740"/>
            <a:ext cx="12192000" cy="15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C43C1796-E398-43D6-94D6-440B86A81851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3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70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orUC01red_9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0740"/>
            <a:ext cx="12192000" cy="158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318BC8C0-0751-46D6-9E12-3DF3616AEDA4}" type="datetime1">
              <a:rPr lang="en-US" smtClean="0"/>
              <a:t>7/27/2016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73600" y="6240464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31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3.bp.blogspot.com/-OuQesjhpEI8/TilMoJgA12I/AAAAAAAAJRk/V0qz3kimBFI/s1600/potato_battery_pics_06.jpg" TargetMode="External"/><Relationship Id="rId2" Type="http://schemas.openxmlformats.org/officeDocument/2006/relationships/hyperlink" Target="http://amazingrace.wikia.com/wiki/Main_Page" TargetMode="Externa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5613"/>
            <a:ext cx="9144000" cy="2387600"/>
          </a:xfrm>
        </p:spPr>
        <p:txBody>
          <a:bodyPr/>
          <a:lstStyle/>
          <a:p>
            <a:r>
              <a:rPr lang="en-US" dirty="0"/>
              <a:t>Graphene and </a:t>
            </a:r>
            <a:br>
              <a:rPr lang="en-US" dirty="0"/>
            </a:br>
            <a:r>
              <a:rPr lang="en-US" dirty="0"/>
              <a:t>Micro-supercapacitors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49754"/>
            <a:ext cx="9144000" cy="1655762"/>
          </a:xfrm>
        </p:spPr>
        <p:txBody>
          <a:bodyPr>
            <a:noAutofit/>
          </a:bodyPr>
          <a:lstStyle/>
          <a:p>
            <a:r>
              <a:rPr lang="en-US" sz="2800" dirty="0"/>
              <a:t>Key Concepts Relating to</a:t>
            </a:r>
          </a:p>
          <a:p>
            <a:r>
              <a:rPr lang="en-US" sz="2800" dirty="0"/>
              <a:t>Project 2: Synthesis </a:t>
            </a:r>
            <a:r>
              <a:rPr lang="en-US" sz="2800" dirty="0" smtClean="0"/>
              <a:t>and Characterization </a:t>
            </a:r>
            <a:r>
              <a:rPr lang="en-US" sz="2800" dirty="0"/>
              <a:t>of Graphene for Energy Storage Devices</a:t>
            </a:r>
          </a:p>
          <a:p>
            <a:r>
              <a:rPr lang="en-US" sz="2800" dirty="0"/>
              <a:t>John D’Alessandro</a:t>
            </a:r>
          </a:p>
          <a:p>
            <a:r>
              <a:rPr lang="en-US" sz="2800" dirty="0"/>
              <a:t>Mike Day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962" y="152515"/>
            <a:ext cx="1404620" cy="1413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278110" y="1523012"/>
            <a:ext cx="2143760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 is funded by the National Science Foundation</a:t>
            </a:r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grant # EEC-1404766. </a:t>
            </a:r>
            <a:endParaRPr lang="en-US" sz="1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E4510-F0EE-4C6B-BBA8-1EB809BA915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38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Supercapacitors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Unlimited cycle-life</a:t>
            </a:r>
          </a:p>
          <a:p>
            <a:pPr lvl="1"/>
            <a:r>
              <a:rPr lang="en-US" dirty="0"/>
              <a:t>High Specific Power</a:t>
            </a:r>
          </a:p>
          <a:p>
            <a:pPr lvl="1"/>
            <a:r>
              <a:rPr lang="en-US" dirty="0"/>
              <a:t>Charges Easily</a:t>
            </a:r>
          </a:p>
          <a:p>
            <a:pPr lvl="1"/>
            <a:r>
              <a:rPr lang="en-US" dirty="0"/>
              <a:t>Charge and Discharge at Low Temperature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High self-discharge</a:t>
            </a:r>
          </a:p>
          <a:p>
            <a:pPr lvl="1"/>
            <a:r>
              <a:rPr lang="en-US" dirty="0"/>
              <a:t>Low Specific Energy</a:t>
            </a:r>
          </a:p>
          <a:p>
            <a:pPr lvl="1"/>
            <a:r>
              <a:rPr lang="en-US" dirty="0"/>
              <a:t>Low Cell Voltage</a:t>
            </a:r>
          </a:p>
          <a:p>
            <a:pPr lvl="1"/>
            <a:r>
              <a:rPr lang="en-US" dirty="0"/>
              <a:t>High Cost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42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01184" y="1403554"/>
            <a:ext cx="6196341" cy="4525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Performance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25340" y="3401515"/>
            <a:ext cx="2445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(Balakrishnan and Subramanian, 2014, pg. 64 )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1026" name="Picture 2" descr="https://upload.wikimedia.org/wikipedia/commons/0/02/Polarit%C3%A4t-EDLC-P10701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18279" r="22098" b="7068"/>
          <a:stretch/>
        </p:blipFill>
        <p:spPr bwMode="auto">
          <a:xfrm>
            <a:off x="6829544" y="2765965"/>
            <a:ext cx="990283" cy="6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ExplodedBattery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t="9265" r="12468" b="3598"/>
          <a:stretch/>
        </p:blipFill>
        <p:spPr bwMode="auto">
          <a:xfrm>
            <a:off x="5535724" y="1961597"/>
            <a:ext cx="933372" cy="7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11288" r="4015" b="13608"/>
          <a:stretch/>
        </p:blipFill>
        <p:spPr>
          <a:xfrm>
            <a:off x="7893383" y="3631041"/>
            <a:ext cx="1030554" cy="68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7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Charge/Discharge Curves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3312" y="1374391"/>
            <a:ext cx="6545375" cy="452596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Impedance Testing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4470" y="1342294"/>
            <a:ext cx="5963060" cy="4525963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1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26" y="608765"/>
            <a:ext cx="11102975" cy="797768"/>
          </a:xfrm>
        </p:spPr>
        <p:txBody>
          <a:bodyPr/>
          <a:lstStyle/>
          <a:p>
            <a:r>
              <a:rPr lang="en-US" sz="5400" dirty="0"/>
              <a:t>Why Are We Here??? </a:t>
            </a:r>
            <a:endParaRPr lang="en-US" sz="4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119" t="204" r="31347" b="-204"/>
          <a:stretch>
            <a:fillRect/>
          </a:stretch>
        </p:blipFill>
        <p:spPr>
          <a:xfrm>
            <a:off x="1955859" y="1670597"/>
            <a:ext cx="3516533" cy="38160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4915" y="1502454"/>
            <a:ext cx="4654550" cy="341632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What Are Our Goals, Objectives and Our Tasks in This Awesome Research Project??? </a:t>
            </a:r>
          </a:p>
        </p:txBody>
      </p:sp>
    </p:spTree>
    <p:extLst>
      <p:ext uri="{BB962C8B-B14F-4D97-AF65-F5344CB8AC3E}">
        <p14:creationId xmlns:p14="http://schemas.microsoft.com/office/powerpoint/2010/main" val="209954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                    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4518" y="1370013"/>
            <a:ext cx="4582261" cy="45259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In-lab 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Manufacture 3-D Graphene Micro-supercapacitor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Improve Performance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Our Units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0763" y="1370013"/>
            <a:ext cx="4774423" cy="452596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Learn To Synthesize, Characterize Graphene, And Test Device Properties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Write Report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Apply Units In Classes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87" y="2964542"/>
            <a:ext cx="2540740" cy="18387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7838" y="327025"/>
            <a:ext cx="9914773" cy="120032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3600" dirty="0"/>
              <a:t>How to Manufacture a Graphene </a:t>
            </a:r>
          </a:p>
          <a:p>
            <a:pPr algn="ctr"/>
            <a:r>
              <a:rPr lang="en-US" sz="3600" dirty="0"/>
              <a:t>Micro-supercapacitor (G1, O1)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755" y="1646495"/>
            <a:ext cx="2647122" cy="95410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2800" dirty="0"/>
              <a:t>2. Characterize the Graphene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5045" y="1646495"/>
            <a:ext cx="2743200" cy="95410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1. Synthesize the Graphene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0279" y="1646495"/>
            <a:ext cx="3760189" cy="954107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2800" dirty="0"/>
              <a:t>3. Manufacture </a:t>
            </a:r>
          </a:p>
          <a:p>
            <a:pPr algn="ctr"/>
            <a:r>
              <a:rPr lang="en-US" sz="2800" dirty="0"/>
              <a:t>Micro-supercapacitor</a:t>
            </a:r>
          </a:p>
        </p:txBody>
      </p:sp>
      <p:pic>
        <p:nvPicPr>
          <p:cNvPr id="2" name="Picture 1" descr="crumpled graphene.jpg"/>
          <p:cNvPicPr>
            <a:picLocks noChangeAspect="1"/>
          </p:cNvPicPr>
          <p:nvPr/>
        </p:nvPicPr>
        <p:blipFill>
          <a:blip r:embed="rId4"/>
          <a:srcRect l="77896" t="-1432" r="-948" b="1432"/>
          <a:stretch>
            <a:fillRect/>
          </a:stretch>
        </p:blipFill>
        <p:spPr>
          <a:xfrm>
            <a:off x="4281698" y="2735991"/>
            <a:ext cx="2581314" cy="2544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43670" r="27066" b="19484"/>
          <a:stretch/>
        </p:blipFill>
        <p:spPr>
          <a:xfrm rot="10800000">
            <a:off x="7540279" y="2965330"/>
            <a:ext cx="4147889" cy="18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8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7653"/>
            <a:ext cx="10515600" cy="1046935"/>
          </a:xfrm>
        </p:spPr>
        <p:txBody>
          <a:bodyPr/>
          <a:lstStyle/>
          <a:p>
            <a:r>
              <a:rPr lang="en-US" dirty="0"/>
              <a:t>Tasks for Our Research Project!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135063"/>
            <a:ext cx="5159375" cy="1529766"/>
          </a:xfrm>
        </p:spPr>
        <p:txBody>
          <a:bodyPr/>
          <a:lstStyle/>
          <a:p>
            <a:r>
              <a:rPr lang="en-US" b="0" dirty="0"/>
              <a:t>Task 1: </a:t>
            </a:r>
            <a:r>
              <a:rPr lang="en-US" b="0" dirty="0">
                <a:latin typeface="Arial" charset="0"/>
              </a:rPr>
              <a:t>Use Laser to Cut the Graphene into Interdigital Pattern and Testing Under Microscope (G2, G3, O1)</a:t>
            </a:r>
            <a:r>
              <a:rPr lang="en-US" dirty="0">
                <a:latin typeface="Arial" charset="0"/>
              </a:rPr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5541" y="1135063"/>
            <a:ext cx="5022626" cy="1604962"/>
          </a:xfrm>
        </p:spPr>
        <p:txBody>
          <a:bodyPr/>
          <a:lstStyle/>
          <a:p>
            <a:r>
              <a:rPr lang="en-US" b="0" dirty="0">
                <a:latin typeface="Arial" charset="0"/>
              </a:rPr>
              <a:t>Task 2: Modify Electrolyte for Optimal Conductivity in Micro-supercapacitor (G2, G3, O1) </a:t>
            </a:r>
          </a:p>
          <a:p>
            <a:endParaRPr lang="en-US" dirty="0"/>
          </a:p>
        </p:txBody>
      </p:sp>
      <p:pic>
        <p:nvPicPr>
          <p:cNvPr id="4" name="Content Placeholder 3" descr="Add Electrolyte Thumb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47510" y="2499333"/>
            <a:ext cx="2960789" cy="368458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pic>
        <p:nvPicPr>
          <p:cNvPr id="8" name="Picture 7" descr="2016 07 05 Run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980" y="2815635"/>
            <a:ext cx="4044421" cy="30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0160705_185633000_i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/>
          </a:blip>
          <a:srcRect l="13942" t="16333" r="22549" b="4127"/>
          <a:stretch/>
        </p:blipFill>
        <p:spPr>
          <a:xfrm>
            <a:off x="1155083" y="2291180"/>
            <a:ext cx="4572000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849" y="-10699"/>
            <a:ext cx="10515600" cy="1325563"/>
          </a:xfrm>
        </p:spPr>
        <p:txBody>
          <a:bodyPr/>
          <a:lstStyle/>
          <a:p>
            <a:r>
              <a:rPr lang="en-US" sz="3200" dirty="0"/>
              <a:t>Task 1: Laser Cutting of Graphene and Testing</a:t>
            </a:r>
            <a:endParaRPr lang="en-US" sz="4000" dirty="0"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083" y="1545640"/>
            <a:ext cx="4572000" cy="610676"/>
          </a:xfrm>
        </p:spPr>
        <p:txBody>
          <a:bodyPr/>
          <a:lstStyle/>
          <a:p>
            <a:pPr algn="ctr"/>
            <a:r>
              <a:rPr lang="en-US" dirty="0"/>
              <a:t>Laser Micro-machining System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1496" y="1285482"/>
            <a:ext cx="4300927" cy="866519"/>
          </a:xfrm>
        </p:spPr>
        <p:txBody>
          <a:bodyPr/>
          <a:lstStyle/>
          <a:p>
            <a:pPr algn="ctr"/>
            <a:r>
              <a:rPr lang="en-US" dirty="0"/>
              <a:t>Interdigital Milling</a:t>
            </a:r>
          </a:p>
          <a:p>
            <a:pPr algn="ctr"/>
            <a:r>
              <a:rPr lang="en-US" dirty="0"/>
              <a:t>Under Microscope</a:t>
            </a:r>
          </a:p>
        </p:txBody>
      </p:sp>
      <p:pic>
        <p:nvPicPr>
          <p:cNvPr id="9" name="Content Placeholder 8" descr="Sample interdigital pattern at 10 microm scale.jpg"/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209866" y="2291180"/>
            <a:ext cx="4252557" cy="318998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595" y="46038"/>
            <a:ext cx="10354255" cy="1217612"/>
          </a:xfrm>
        </p:spPr>
        <p:txBody>
          <a:bodyPr/>
          <a:lstStyle/>
          <a:p>
            <a:r>
              <a:rPr lang="en-US" sz="3200" dirty="0">
                <a:latin typeface="Arial" charset="0"/>
              </a:rPr>
              <a:t>Task 1(cont'd): Laser Cutting of Graphene and Testing</a:t>
            </a:r>
            <a:br>
              <a:rPr lang="en-US" sz="3200" dirty="0">
                <a:latin typeface="Arial" charset="0"/>
              </a:rPr>
            </a:br>
            <a:endParaRPr lang="en-US" sz="3200" dirty="0"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2604" y="1231809"/>
            <a:ext cx="5159375" cy="504192"/>
          </a:xfrm>
        </p:spPr>
        <p:txBody>
          <a:bodyPr/>
          <a:lstStyle/>
          <a:p>
            <a:r>
              <a:rPr lang="en-US" dirty="0"/>
              <a:t>               Early Attempts: </a:t>
            </a:r>
          </a:p>
          <a:p>
            <a:r>
              <a:rPr lang="en-US" dirty="0"/>
              <a:t>          Bad Milling Technique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2138" y="1210411"/>
            <a:ext cx="5183187" cy="525507"/>
          </a:xfrm>
        </p:spPr>
        <p:txBody>
          <a:bodyPr/>
          <a:lstStyle/>
          <a:p>
            <a:r>
              <a:rPr lang="en-US" dirty="0"/>
              <a:t>                Early attempts:</a:t>
            </a:r>
          </a:p>
          <a:p>
            <a:r>
              <a:rPr lang="en-US" dirty="0"/>
              <a:t>          Better Milling Technique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19</a:t>
            </a:fld>
            <a:endParaRPr lang="en-US" dirty="0"/>
          </a:p>
        </p:txBody>
      </p:sp>
      <p:pic>
        <p:nvPicPr>
          <p:cNvPr id="10" name="Content Placeholder 9" descr="2016 06 30 Bad Cuts By The Laser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82604" y="1985883"/>
            <a:ext cx="4913313" cy="340749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774" y="1985883"/>
            <a:ext cx="4544568" cy="34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4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495" y="534670"/>
            <a:ext cx="7040880" cy="1548130"/>
          </a:xfrm>
        </p:spPr>
        <p:txBody>
          <a:bodyPr/>
          <a:lstStyle/>
          <a:p>
            <a:r>
              <a:rPr lang="en-US" sz="4800" dirty="0"/>
              <a:t>Does your phone take too long to charge?</a:t>
            </a:r>
          </a:p>
        </p:txBody>
      </p:sp>
      <p:pic>
        <p:nvPicPr>
          <p:cNvPr id="1028" name="Picture 4" descr="Samsung Galaxy S6 Char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35" y="2191702"/>
            <a:ext cx="6096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07309" y="5554028"/>
            <a:ext cx="2097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source: ExtremeTech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51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62" y="0"/>
            <a:ext cx="10365954" cy="1325563"/>
          </a:xfrm>
        </p:spPr>
        <p:txBody>
          <a:bodyPr/>
          <a:lstStyle/>
          <a:p>
            <a:r>
              <a:rPr lang="en-US" sz="3200" dirty="0">
                <a:latin typeface="Arial" charset="0"/>
              </a:rPr>
              <a:t>Task 1 (cont'd): Laser Cutting of Graphene and Testing</a:t>
            </a:r>
            <a:br>
              <a:rPr lang="en-US" sz="3200" dirty="0">
                <a:latin typeface="Arial" charset="0"/>
              </a:rPr>
            </a:br>
            <a:endParaRPr lang="en-US" sz="3200" dirty="0">
              <a:latin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620" y="492150"/>
            <a:ext cx="5158316" cy="823912"/>
          </a:xfrm>
        </p:spPr>
        <p:txBody>
          <a:bodyPr/>
          <a:lstStyle/>
          <a:p>
            <a:r>
              <a:rPr lang="en-US" dirty="0"/>
              <a:t>Change Milling to Cutting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4013" y="547549"/>
            <a:ext cx="3331374" cy="823912"/>
          </a:xfrm>
        </p:spPr>
        <p:txBody>
          <a:bodyPr/>
          <a:lstStyle/>
          <a:p>
            <a:r>
              <a:rPr lang="en-US" dirty="0"/>
              <a:t>  Final Milling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20</a:t>
            </a:fld>
            <a:endParaRPr lang="en-US" dirty="0"/>
          </a:p>
        </p:txBody>
      </p:sp>
      <p:pic>
        <p:nvPicPr>
          <p:cNvPr id="4" name="Picture 3" descr="3DMSShe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926" y="1628829"/>
            <a:ext cx="4807883" cy="3781425"/>
          </a:xfrm>
          <a:prstGeom prst="rect">
            <a:avLst/>
          </a:prstGeom>
        </p:spPr>
      </p:pic>
      <p:pic>
        <p:nvPicPr>
          <p:cNvPr id="8" name="Picture 8" descr="2016 07 12 Run 8B Kapton Not Cut But Bet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32" y="1628775"/>
            <a:ext cx="4910143" cy="381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9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96" y="0"/>
            <a:ext cx="10515600" cy="1325563"/>
          </a:xfrm>
        </p:spPr>
        <p:txBody>
          <a:bodyPr/>
          <a:lstStyle/>
          <a:p>
            <a:r>
              <a:rPr lang="en-US" sz="3200" dirty="0"/>
              <a:t>Task 2: Modify Electrolyte (G2, G3, O1)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21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836868" y="1407624"/>
            <a:ext cx="9465528" cy="4240060"/>
            <a:chOff x="1836868" y="1407624"/>
            <a:chExt cx="9465528" cy="4240060"/>
          </a:xfrm>
        </p:grpSpPr>
        <p:pic>
          <p:nvPicPr>
            <p:cNvPr id="11" name="Picture 10" descr="John Electrolyte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6868" y="1407624"/>
              <a:ext cx="2647950" cy="4114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4818" y="5124464"/>
              <a:ext cx="68175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John Applies PVA Electrolyte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73600" y="1393304"/>
            <a:ext cx="7224449" cy="3085117"/>
            <a:chOff x="4673600" y="1393304"/>
            <a:chExt cx="7224449" cy="30851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3829" y="1393304"/>
              <a:ext cx="4710363" cy="265176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73600" y="3955201"/>
              <a:ext cx="72244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Mike Applies EMIMBF</a:t>
              </a:r>
              <a:r>
                <a:rPr lang="en-US" sz="2800" baseline="-25000" dirty="0"/>
                <a:t>4</a:t>
              </a:r>
              <a:r>
                <a:rPr lang="en-US" sz="2800" dirty="0"/>
                <a:t> Electrolyte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17077" y="956671"/>
            <a:ext cx="8422284" cy="4951760"/>
            <a:chOff x="1836868" y="956671"/>
            <a:chExt cx="8367324" cy="48551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6868" y="956671"/>
              <a:ext cx="8367324" cy="485519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350294" y="5126168"/>
              <a:ext cx="73404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Final Product Micro-supercapacitor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693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34" y="-15747"/>
            <a:ext cx="10515600" cy="1325563"/>
          </a:xfrm>
        </p:spPr>
        <p:txBody>
          <a:bodyPr/>
          <a:lstStyle/>
          <a:p>
            <a:r>
              <a:rPr lang="en-US" dirty="0"/>
              <a:t>Was Our Research Successful?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572" y="1249040"/>
            <a:ext cx="3872855" cy="420128"/>
          </a:xfrm>
        </p:spPr>
        <p:txBody>
          <a:bodyPr/>
          <a:lstStyle/>
          <a:p>
            <a:r>
              <a:rPr lang="en-US" dirty="0"/>
              <a:t>     </a:t>
            </a:r>
            <a:r>
              <a:rPr lang="en-US" dirty="0" smtClean="0"/>
              <a:t>Cyclic </a:t>
            </a:r>
            <a:r>
              <a:rPr lang="en-US" dirty="0"/>
              <a:t>Voltammetry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683" y="1608391"/>
            <a:ext cx="7021076" cy="40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7588" y="621500"/>
            <a:ext cx="10515600" cy="1325563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Was Our Research Successful?</a:t>
            </a:r>
            <a:br>
              <a:rPr lang="en-US" dirty="0"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/>
              </a:rPr>
              <a:t>Task 1: Etching </a:t>
            </a:r>
            <a:br>
              <a:rPr lang="en-US" dirty="0">
                <a:solidFill>
                  <a:srgbClr val="000000"/>
                </a:solidFill>
                <a:latin typeface="Arial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7580" y="1819560"/>
            <a:ext cx="5159375" cy="399557"/>
          </a:xfrm>
        </p:spPr>
        <p:txBody>
          <a:bodyPr/>
          <a:lstStyle/>
          <a:p>
            <a:pPr algn="ctr"/>
            <a:r>
              <a:rPr lang="en-US" dirty="0"/>
              <a:t>Good Sample</a:t>
            </a:r>
          </a:p>
        </p:txBody>
      </p:sp>
      <p:pic>
        <p:nvPicPr>
          <p:cNvPr id="9" name="Content Placeholder 8" descr="good samples- Gamry CV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8" y="2416175"/>
            <a:ext cx="4916614" cy="30940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80610" y="1402617"/>
            <a:ext cx="5183717" cy="823912"/>
          </a:xfrm>
        </p:spPr>
        <p:txBody>
          <a:bodyPr/>
          <a:lstStyle/>
          <a:p>
            <a:pPr algn="ctr"/>
            <a:r>
              <a:rPr lang="en-US" dirty="0"/>
              <a:t>Bad Sample</a:t>
            </a:r>
          </a:p>
        </p:txBody>
      </p:sp>
      <p:pic>
        <p:nvPicPr>
          <p:cNvPr id="8" name="Content Placeholder 7" descr="bad samples- Gamry CV.jp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23274" y="2416175"/>
            <a:ext cx="4861094" cy="3100388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308219" y="3272312"/>
            <a:ext cx="4272" cy="935765"/>
          </a:xfrm>
          <a:prstGeom prst="straightConnector1">
            <a:avLst/>
          </a:prstGeom>
          <a:ln>
            <a:solidFill>
              <a:srgbClr val="00B0F0"/>
            </a:solidFill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5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Was Our Research Successful? 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Task 2: Adding Electrolyte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pic>
        <p:nvPicPr>
          <p:cNvPr id="9" name="pictur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38" y="1769347"/>
            <a:ext cx="6609924" cy="403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6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8585" y="0"/>
            <a:ext cx="10269415" cy="1953012"/>
          </a:xfrm>
        </p:spPr>
        <p:txBody>
          <a:bodyPr/>
          <a:lstStyle/>
          <a:p>
            <a:r>
              <a:rPr lang="en-US" dirty="0"/>
              <a:t>Did We Meet </a:t>
            </a:r>
            <a:br>
              <a:rPr lang="en-US" dirty="0"/>
            </a:br>
            <a:r>
              <a:rPr lang="en-US" dirty="0"/>
              <a:t>Our Goals?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Box 5"/>
          <p:cNvSpPr txBox="1"/>
          <p:nvPr/>
        </p:nvSpPr>
        <p:spPr>
          <a:xfrm>
            <a:off x="2148253" y="2252459"/>
            <a:ext cx="6770078" cy="369331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q"/>
            </a:pPr>
            <a:r>
              <a:rPr lang="en-US" sz="3600" dirty="0">
                <a:cs typeface="Arial"/>
              </a:rPr>
              <a:t>In-lab Research​</a:t>
            </a:r>
          </a:p>
          <a:p>
            <a:pPr marL="742950" indent="-742950">
              <a:buFont typeface="Wingdings" panose="05000000000000000000" pitchFamily="2" charset="2"/>
              <a:buChar char="q"/>
            </a:pPr>
            <a:r>
              <a:rPr lang="en-US" sz="3600" dirty="0">
                <a:cs typeface="Arial"/>
              </a:rPr>
              <a:t>Manufacture 3-D Graphene</a:t>
            </a:r>
          </a:p>
          <a:p>
            <a:r>
              <a:rPr lang="en-US" sz="3600" dirty="0">
                <a:cs typeface="Arial"/>
              </a:rPr>
              <a:t>       Micro-supercapacitor</a:t>
            </a:r>
          </a:p>
          <a:p>
            <a:pPr marL="742950" indent="-742950">
              <a:buFont typeface="Wingdings" panose="05000000000000000000" pitchFamily="2" charset="2"/>
              <a:buChar char="q"/>
            </a:pPr>
            <a:r>
              <a:rPr lang="en-US" sz="3600" dirty="0">
                <a:cs typeface="Arial"/>
              </a:rPr>
              <a:t>Improve Performance​</a:t>
            </a:r>
          </a:p>
          <a:p>
            <a:pPr marL="742950" indent="-742950">
              <a:buFont typeface="Wingdings" panose="05000000000000000000" pitchFamily="2" charset="2"/>
              <a:buChar char="q"/>
            </a:pPr>
            <a:r>
              <a:rPr lang="en-US" sz="3600" dirty="0">
                <a:cs typeface="Arial"/>
              </a:rPr>
              <a:t>Develop Our Units​​</a:t>
            </a:r>
          </a:p>
          <a:p>
            <a:pPr marL="742950" indent="-742950">
              <a:buFont typeface="+mj-lt"/>
              <a:buAutoNum type="arabicPeriod" startAt="3"/>
            </a:pPr>
            <a:endParaRPr lang="en-US" sz="3600" dirty="0">
              <a:cs typeface="Arial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48253" y="2252459"/>
            <a:ext cx="86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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158085" y="2807738"/>
            <a:ext cx="86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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58085" y="3904516"/>
            <a:ext cx="86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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163002" y="4449969"/>
            <a:ext cx="865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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073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5" t="40480" r="320" b="2344"/>
          <a:stretch/>
        </p:blipFill>
        <p:spPr>
          <a:xfrm>
            <a:off x="555620" y="1497017"/>
            <a:ext cx="5071531" cy="3803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140825" cy="613517"/>
          </a:xfrm>
        </p:spPr>
        <p:txBody>
          <a:bodyPr/>
          <a:lstStyle/>
          <a:p>
            <a:r>
              <a:rPr lang="en-US" sz="4400" dirty="0"/>
              <a:t>John’s Unit 1 (G4, O3)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3819" y="1622842"/>
            <a:ext cx="5443538" cy="3377480"/>
          </a:xfrm>
          <a:ln w="66675">
            <a:noFill/>
          </a:ln>
        </p:spPr>
        <p:txBody>
          <a:bodyPr/>
          <a:lstStyle/>
          <a:p>
            <a:r>
              <a:rPr lang="en-US" sz="2800" b="1" dirty="0">
                <a:ln w="15875">
                  <a:solidFill>
                    <a:schemeClr val="bg1">
                      <a:alpha val="71000"/>
                    </a:schemeClr>
                  </a:solidFill>
                </a:ln>
              </a:rPr>
              <a:t>Big Idea: Electric Power and Energy Usage</a:t>
            </a:r>
          </a:p>
          <a:p>
            <a:endParaRPr lang="en-US" sz="2800" b="1" dirty="0">
              <a:ln w="15875">
                <a:solidFill>
                  <a:schemeClr val="bg1">
                    <a:alpha val="71000"/>
                  </a:schemeClr>
                </a:solidFill>
              </a:ln>
            </a:endParaRPr>
          </a:p>
          <a:p>
            <a:endParaRPr lang="en-US" sz="2800" b="1" dirty="0">
              <a:ln w="15875">
                <a:solidFill>
                  <a:schemeClr val="bg1">
                    <a:alpha val="71000"/>
                  </a:schemeClr>
                </a:solidFill>
              </a:ln>
            </a:endParaRPr>
          </a:p>
          <a:p>
            <a:r>
              <a:rPr lang="en-US" sz="2800" b="1" dirty="0">
                <a:ln w="15875">
                  <a:solidFill>
                    <a:schemeClr val="bg1">
                      <a:alpha val="71000"/>
                    </a:schemeClr>
                  </a:solidFill>
                </a:ln>
              </a:rPr>
              <a:t>Essential Question: What Are Ways of Storing Electricity?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8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ignette2.wikia.nocookie.net/amazingrace/images/9/95/TARlogo-France.jpg/revision/latest?cb=201209230421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01" y="1881286"/>
            <a:ext cx="4919292" cy="276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9140825" cy="613517"/>
          </a:xfrm>
        </p:spPr>
        <p:txBody>
          <a:bodyPr/>
          <a:lstStyle/>
          <a:p>
            <a:r>
              <a:rPr lang="en-US" sz="4400" dirty="0"/>
              <a:t>John’s Unit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1050" y="1857301"/>
            <a:ext cx="5443538" cy="3377480"/>
          </a:xfrm>
          <a:ln w="66675">
            <a:noFill/>
          </a:ln>
        </p:spPr>
        <p:txBody>
          <a:bodyPr/>
          <a:lstStyle/>
          <a:p>
            <a:r>
              <a:rPr lang="en-US" sz="2800" b="1" dirty="0">
                <a:ln w="15875">
                  <a:solidFill>
                    <a:schemeClr val="bg1">
                      <a:alpha val="71000"/>
                    </a:schemeClr>
                  </a:solidFill>
                </a:ln>
              </a:rPr>
              <a:t>Challenge: “Amazing Race” Timed Set of Events with an Electric Toy Car</a:t>
            </a:r>
          </a:p>
          <a:p>
            <a:pPr lvl="1"/>
            <a:r>
              <a:rPr lang="en-US" sz="2400" b="1" dirty="0">
                <a:ln w="15875">
                  <a:solidFill>
                    <a:schemeClr val="bg1">
                      <a:alpha val="71000"/>
                    </a:schemeClr>
                  </a:solidFill>
                </a:ln>
              </a:rPr>
              <a:t>Multiple Tasks</a:t>
            </a:r>
          </a:p>
          <a:p>
            <a:pPr lvl="1"/>
            <a:r>
              <a:rPr lang="en-US" sz="2400" b="1" dirty="0">
                <a:ln w="15875">
                  <a:solidFill>
                    <a:schemeClr val="bg1">
                      <a:alpha val="71000"/>
                    </a:schemeClr>
                  </a:solidFill>
                </a:ln>
              </a:rPr>
              <a:t>Charging Time Included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23593" y="4732105"/>
            <a:ext cx="27080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(Amazing Race Wiki, 2016)</a:t>
            </a:r>
          </a:p>
        </p:txBody>
      </p:sp>
    </p:spTree>
    <p:extLst>
      <p:ext uri="{BB962C8B-B14F-4D97-AF65-F5344CB8AC3E}">
        <p14:creationId xmlns:p14="http://schemas.microsoft.com/office/powerpoint/2010/main" val="38030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362" y="73473"/>
            <a:ext cx="5905276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Mike's Unit 1 (G4, O3)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87083" y="771884"/>
            <a:ext cx="6126163" cy="293717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2800" dirty="0"/>
              <a:t>Big Idea: Machines that Use Energy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Essential Question: How to Make Energy Storage Devices Work More Efficiently</a:t>
            </a:r>
          </a:p>
          <a:p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90350" y="1072782"/>
            <a:ext cx="2910850" cy="2409342"/>
            <a:chOff x="7490350" y="920383"/>
            <a:chExt cx="2910850" cy="240934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350" y="920383"/>
              <a:ext cx="2910850" cy="21831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081608" y="3098893"/>
              <a:ext cx="13195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www.chaplingonet.org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518400" y="3595726"/>
            <a:ext cx="2882800" cy="2131934"/>
            <a:chOff x="7518400" y="3560557"/>
            <a:chExt cx="2882800" cy="21319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400" y="3560557"/>
              <a:ext cx="2841321" cy="190110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357324" y="5461659"/>
              <a:ext cx="104387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www,rdmaq.com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84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Mike's Unit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8276" y="2041481"/>
            <a:ext cx="5158316" cy="3684588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Challenge: Build a Capacitor That Charges the Fastest from a 9-volt Battery, and Discharges the Slowest, While Running a Fan 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087" y="1777378"/>
            <a:ext cx="4108705" cy="39032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08325" y="5680641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www.rimstar.org</a:t>
            </a:r>
          </a:p>
        </p:txBody>
      </p:sp>
    </p:spTree>
    <p:extLst>
      <p:ext uri="{BB962C8B-B14F-4D97-AF65-F5344CB8AC3E}">
        <p14:creationId xmlns:p14="http://schemas.microsoft.com/office/powerpoint/2010/main" val="82133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sz="2800" b="1" dirty="0"/>
              <a:t>Abstract</a:t>
            </a:r>
            <a:endParaRPr lang="en-US" sz="2800" dirty="0"/>
          </a:p>
          <a:p>
            <a:pPr lvl="2"/>
            <a:r>
              <a:rPr lang="en-US" sz="2800" b="1" dirty="0"/>
              <a:t>Introduction</a:t>
            </a:r>
          </a:p>
          <a:p>
            <a:pPr lvl="2"/>
            <a:r>
              <a:rPr lang="en-US" sz="2800" b="1" dirty="0"/>
              <a:t>Background Literature Review</a:t>
            </a:r>
          </a:p>
          <a:p>
            <a:pPr lvl="2"/>
            <a:r>
              <a:rPr lang="en-US" sz="2800" b="1" dirty="0"/>
              <a:t>Goals and Objectives</a:t>
            </a:r>
            <a:r>
              <a:rPr lang="en-US" sz="2800" dirty="0"/>
              <a:t> </a:t>
            </a:r>
          </a:p>
          <a:p>
            <a:pPr lvl="2"/>
            <a:r>
              <a:rPr lang="en-US" sz="2800" b="1" dirty="0"/>
              <a:t>Research Training Received</a:t>
            </a:r>
            <a:endParaRPr lang="en-US" sz="2800" dirty="0"/>
          </a:p>
          <a:p>
            <a:pPr lvl="2"/>
            <a:r>
              <a:rPr lang="en-US" sz="2800" b="1" dirty="0"/>
              <a:t>Unit Topic, Essential Question and Challenge </a:t>
            </a:r>
          </a:p>
          <a:p>
            <a:pPr lvl="2"/>
            <a:r>
              <a:rPr lang="en-US" sz="2800" b="1" dirty="0"/>
              <a:t>Progress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Made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9220362"/>
              </p:ext>
            </p:extLst>
          </p:nvPr>
        </p:nvGraphicFramePr>
        <p:xfrm>
          <a:off x="1504484" y="1448273"/>
          <a:ext cx="8955836" cy="334360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548484">
                  <a:extLst>
                    <a:ext uri="{9D8B030D-6E8A-4147-A177-3AD203B41FA5}">
                      <a16:colId xmlns="" xmlns:a16="http://schemas.microsoft.com/office/drawing/2014/main" val="2187572800"/>
                    </a:ext>
                  </a:extLst>
                </a:gridCol>
                <a:gridCol w="915336">
                  <a:extLst>
                    <a:ext uri="{9D8B030D-6E8A-4147-A177-3AD203B41FA5}">
                      <a16:colId xmlns="" xmlns:a16="http://schemas.microsoft.com/office/drawing/2014/main" val="3786592765"/>
                    </a:ext>
                  </a:extLst>
                </a:gridCol>
                <a:gridCol w="915336">
                  <a:extLst>
                    <a:ext uri="{9D8B030D-6E8A-4147-A177-3AD203B41FA5}">
                      <a16:colId xmlns="" xmlns:a16="http://schemas.microsoft.com/office/drawing/2014/main" val="3272269301"/>
                    </a:ext>
                  </a:extLst>
                </a:gridCol>
                <a:gridCol w="915336">
                  <a:extLst>
                    <a:ext uri="{9D8B030D-6E8A-4147-A177-3AD203B41FA5}">
                      <a16:colId xmlns="" xmlns:a16="http://schemas.microsoft.com/office/drawing/2014/main" val="2415424710"/>
                    </a:ext>
                  </a:extLst>
                </a:gridCol>
                <a:gridCol w="915336">
                  <a:extLst>
                    <a:ext uri="{9D8B030D-6E8A-4147-A177-3AD203B41FA5}">
                      <a16:colId xmlns="" xmlns:a16="http://schemas.microsoft.com/office/drawing/2014/main" val="2499545188"/>
                    </a:ext>
                  </a:extLst>
                </a:gridCol>
                <a:gridCol w="915336">
                  <a:extLst>
                    <a:ext uri="{9D8B030D-6E8A-4147-A177-3AD203B41FA5}">
                      <a16:colId xmlns="" xmlns:a16="http://schemas.microsoft.com/office/drawing/2014/main" val="3841448076"/>
                    </a:ext>
                  </a:extLst>
                </a:gridCol>
                <a:gridCol w="915336">
                  <a:extLst>
                    <a:ext uri="{9D8B030D-6E8A-4147-A177-3AD203B41FA5}">
                      <a16:colId xmlns="" xmlns:a16="http://schemas.microsoft.com/office/drawing/2014/main" val="1215845593"/>
                    </a:ext>
                  </a:extLst>
                </a:gridCol>
                <a:gridCol w="915336">
                  <a:extLst>
                    <a:ext uri="{9D8B030D-6E8A-4147-A177-3AD203B41FA5}">
                      <a16:colId xmlns="" xmlns:a16="http://schemas.microsoft.com/office/drawing/2014/main" val="3065828058"/>
                    </a:ext>
                  </a:extLst>
                </a:gridCol>
              </a:tblGrid>
              <a:tr h="540705">
                <a:tc>
                  <a:txBody>
                    <a:bodyPr/>
                    <a:lstStyle/>
                    <a:p>
                      <a:r>
                        <a:rPr lang="en-US" dirty="0"/>
                        <a:t>Task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Week 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9216172"/>
                  </a:ext>
                </a:extLst>
              </a:tr>
              <a:tr h="540705">
                <a:tc>
                  <a:txBody>
                    <a:bodyPr/>
                    <a:lstStyle/>
                    <a:p>
                      <a:r>
                        <a:rPr lang="en-US" dirty="0"/>
                        <a:t>Literature Review</a:t>
                      </a: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rgbClr val="BADDE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BADDE1"/>
                        </a:solidFill>
                      </a:endParaRPr>
                    </a:p>
                  </a:txBody>
                  <a:tcPr anchor="ctr"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85552959"/>
                  </a:ext>
                </a:extLst>
              </a:tr>
              <a:tr h="540705">
                <a:tc>
                  <a:txBody>
                    <a:bodyPr/>
                    <a:lstStyle/>
                    <a:p>
                      <a:r>
                        <a:rPr lang="en-US" dirty="0"/>
                        <a:t>Design Experiment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kern="1200" dirty="0">
                        <a:solidFill>
                          <a:srgbClr val="72BFC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72BFC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575630303"/>
                  </a:ext>
                </a:extLst>
              </a:tr>
              <a:tr h="540705">
                <a:tc>
                  <a:txBody>
                    <a:bodyPr/>
                    <a:lstStyle/>
                    <a:p>
                      <a:r>
                        <a:rPr lang="en-US" dirty="0"/>
                        <a:t>Training Experiment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7575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07666489"/>
                  </a:ext>
                </a:extLst>
              </a:tr>
              <a:tr h="540705">
                <a:tc>
                  <a:txBody>
                    <a:bodyPr/>
                    <a:lstStyle/>
                    <a:p>
                      <a:r>
                        <a:rPr lang="en-US" dirty="0"/>
                        <a:t>Conduct Experiment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4597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4597A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8025300"/>
                  </a:ext>
                </a:extLst>
              </a:tr>
              <a:tr h="540705">
                <a:tc>
                  <a:txBody>
                    <a:bodyPr/>
                    <a:lstStyle/>
                    <a:p>
                      <a:r>
                        <a:rPr lang="en-US" dirty="0"/>
                        <a:t>Research Report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A3A3E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A3A3E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40759721"/>
                  </a:ext>
                </a:extLst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6431" y="468924"/>
            <a:ext cx="6979138" cy="523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3"/>
            <a:ext cx="10972800" cy="4525963"/>
          </a:xfrm>
        </p:spPr>
        <p:txBody>
          <a:bodyPr/>
          <a:lstStyle/>
          <a:p>
            <a:r>
              <a:rPr lang="en-US" sz="2400" dirty="0"/>
              <a:t>Anonymous (2016). "Amazing Race Wiki.“ </a:t>
            </a:r>
            <a:r>
              <a:rPr lang="en-US" sz="2400" dirty="0">
                <a:hlinkClick r:id="rId2"/>
              </a:rPr>
              <a:t>http://amazingrace.wikia.com/wiki/Main_Page</a:t>
            </a:r>
            <a:r>
              <a:rPr lang="en-US" sz="2400" dirty="0"/>
              <a:t> (06/27, 2016).</a:t>
            </a:r>
          </a:p>
          <a:p>
            <a:r>
              <a:rPr lang="en-US" sz="2400" dirty="0"/>
              <a:t>Anonymous (2016). “Potato Battery Pictures.” </a:t>
            </a:r>
            <a:r>
              <a:rPr lang="en-US" sz="2400" dirty="0">
                <a:hlinkClick r:id="rId3"/>
              </a:rPr>
              <a:t>http://3.bp.blogspot.com/-OuQesjhpEI8/TilMoJgA12I/AAAAAAAAJRk/V0qz3kimBFI/s1600/potato_battery_pics_06.jpg</a:t>
            </a:r>
            <a:r>
              <a:rPr lang="en-US" sz="2400" dirty="0"/>
              <a:t> (6/28,2016)</a:t>
            </a:r>
          </a:p>
          <a:p>
            <a:r>
              <a:rPr lang="en-US" sz="2400" dirty="0" err="1" smtClean="0"/>
              <a:t>Balakrishnan</a:t>
            </a:r>
            <a:r>
              <a:rPr lang="en-US" sz="2400" dirty="0"/>
              <a:t>, A., and Subramanian, K. R. V. (2014). Nanostructured Ceramic Oxides for Supercapacitor. CRC Press, Boca Raton, FL.</a:t>
            </a:r>
          </a:p>
          <a:p>
            <a:r>
              <a:rPr lang="en-US" sz="2400" dirty="0"/>
              <a:t>J. Lendino. (2016). "How USB charging works, or how to avoid blowing up your smartphone." http://www.extremetech.com/computing/115251-how-usb-charging-works-or-how-to-avoid-blowing-up-your-smartphone (06/24, 2061).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5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Bibliography (Continued…)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3"/>
            <a:ext cx="10972800" cy="4525963"/>
          </a:xfrm>
        </p:spPr>
        <p:txBody>
          <a:bodyPr/>
          <a:lstStyle/>
          <a:p>
            <a:r>
              <a:rPr lang="en-US" sz="2400" dirty="0"/>
              <a:t>Simon, P., Gogotsi, Y., and Dunn, B. (2014). "Where Do Batteries End and Supercapacitors Begin?" Science, 343(6176), 1210-1211.</a:t>
            </a:r>
          </a:p>
          <a:p>
            <a:r>
              <a:rPr lang="en-US" sz="2400" dirty="0"/>
              <a:t>Zhang, L., Alvarez, N. T., Zhang, M., Haase, M., Malik, R., Mast, D., and Shanov, V. (2015). "Preparation and characterization of graphene paper for electromagnetic interference shielding." Carbon, 82 353-359.</a:t>
            </a:r>
          </a:p>
          <a:p>
            <a:r>
              <a:rPr lang="en-US" sz="2400" dirty="0"/>
              <a:t>Zhang, L., DeArmond, D., Alvarez, N. T., Zhao, D., Wang, T., Hou, G., Malik, R., Heineman, W. R., and Shanov, V. (2016). "Beyond graphene foam, a new form of three-dimensional graphene for supercapacitor electrodes." Journal of Materials Chemistry A, 4(5), 1876-1886.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821863" y="68263"/>
            <a:ext cx="2370137" cy="26061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6060" y="2408289"/>
            <a:ext cx="10844980" cy="2337621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 is funded by the National Science Foundation</a:t>
            </a:r>
            <a:r>
              <a:rPr lang="en-US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grant # EEC-1404766.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100" dirty="0"/>
          </a:p>
          <a:p>
            <a:r>
              <a:rPr lang="en-US" dirty="0"/>
              <a:t>We would like to acknowledge the hard work and support of our Faculty Mentor, Dr. Vesselin Shanov; Graduate Research Assistant, Lu Zhang; Other members of our research team, PK </a:t>
            </a:r>
            <a:r>
              <a:rPr lang="en-US" dirty="0" err="1"/>
              <a:t>Adusei</a:t>
            </a:r>
            <a:r>
              <a:rPr lang="en-US" dirty="0"/>
              <a:t>, James </a:t>
            </a:r>
            <a:r>
              <a:rPr lang="en-US" dirty="0" err="1"/>
              <a:t>Bruneman</a:t>
            </a:r>
            <a:r>
              <a:rPr lang="en-US" dirty="0"/>
              <a:t>, Derek </a:t>
            </a:r>
            <a:r>
              <a:rPr lang="en-US" dirty="0" err="1"/>
              <a:t>Dearmond</a:t>
            </a:r>
            <a:r>
              <a:rPr lang="en-US" dirty="0"/>
              <a:t>, and Nathaniel Tiffany; RET Resource Person &amp; Grant Coordinator, Debbie Liberi; RET Project Director and Principal Investigator, Dr. Anant Kukreti; RET Resource Teacher, David Macmorine; the Reading Board of Education; and the St. Xavier Board of Trustees.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019" y="15211"/>
            <a:ext cx="2441062" cy="246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37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064" y="1727073"/>
            <a:ext cx="8799871" cy="4525963"/>
          </a:xfrm>
        </p:spPr>
        <p:txBody>
          <a:bodyPr/>
          <a:lstStyle/>
          <a:p>
            <a:r>
              <a:rPr lang="en-US" dirty="0"/>
              <a:t>Synthesize Graphene Papers With Varying Characteristics</a:t>
            </a:r>
          </a:p>
          <a:p>
            <a:r>
              <a:rPr lang="en-US" dirty="0"/>
              <a:t>Build Micro-supercapacitors From Graphene Papers</a:t>
            </a:r>
          </a:p>
          <a:p>
            <a:r>
              <a:rPr lang="en-US" dirty="0"/>
              <a:t>Analyze The Quality Of The Supercapacitors</a:t>
            </a:r>
          </a:p>
          <a:p>
            <a:r>
              <a:rPr lang="en-US" dirty="0"/>
              <a:t>Make Classroom Units In Math And Physics Based Off Of Our Work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5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1201293"/>
            <a:ext cx="3933825" cy="735866"/>
          </a:xfrm>
        </p:spPr>
        <p:txBody>
          <a:bodyPr/>
          <a:lstStyle/>
          <a:p>
            <a:r>
              <a:rPr lang="en-US" sz="4000" dirty="0"/>
              <a:t>Introduction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894" y="2123440"/>
            <a:ext cx="5034319" cy="3016568"/>
          </a:xfrm>
        </p:spPr>
        <p:txBody>
          <a:bodyPr/>
          <a:lstStyle/>
          <a:p>
            <a:r>
              <a:rPr lang="en-US" sz="2800" dirty="0"/>
              <a:t>Micro-supercapacitors Using Graphene Paper 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Fast charging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Energy dense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Flexible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Content Placeholder 4" descr="2016 06 30 Good and Bad (1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6021" y="1207590"/>
            <a:ext cx="5045515" cy="3997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/>
          <p:cNvCxnSpPr/>
          <p:nvPr/>
        </p:nvCxnSpPr>
        <p:spPr>
          <a:xfrm flipV="1">
            <a:off x="6783859" y="2113005"/>
            <a:ext cx="518984" cy="37070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02144">
            <a:off x="6812528" y="2318521"/>
            <a:ext cx="830227" cy="6289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67927">
            <a:off x="6779573" y="2742775"/>
            <a:ext cx="830227" cy="6289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500382">
            <a:off x="8015780" y="2881935"/>
            <a:ext cx="1358186" cy="106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6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342" y="1489489"/>
            <a:ext cx="9220031" cy="2923877"/>
          </a:xfrm>
          <a:prstGeom prst="rect">
            <a:avLst/>
          </a:prstGeom>
        </p:spPr>
        <p:txBody>
          <a:bodyPr rtlCol="0" anchor="t">
            <a:spAutoFit/>
          </a:bodyPr>
          <a:lstStyle/>
          <a:p>
            <a:pPr algn="ctr"/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Graphene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  <a:p>
            <a:r>
              <a:rPr lang="en-US" sz="3600" dirty="0"/>
              <a:t>       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Micro-supercapacitor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96" y="1668157"/>
            <a:ext cx="4333103" cy="32498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09600" y="696665"/>
            <a:ext cx="10972800" cy="1143000"/>
          </a:xfrm>
        </p:spPr>
        <p:txBody>
          <a:bodyPr/>
          <a:lstStyle/>
          <a:p>
            <a:pPr rtl="0" eaLnBrk="1" latinLnBrk="0" hangingPunct="1"/>
            <a:r>
              <a:rPr lang="en-US" sz="4000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What Do You Need to Know???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r="8438"/>
          <a:stretch/>
        </p:blipFill>
        <p:spPr>
          <a:xfrm>
            <a:off x="4046577" y="1470660"/>
            <a:ext cx="6834784" cy="3971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69" y="72337"/>
            <a:ext cx="10972800" cy="1143000"/>
          </a:xfrm>
        </p:spPr>
        <p:txBody>
          <a:bodyPr/>
          <a:lstStyle/>
          <a:p>
            <a:r>
              <a:rPr lang="en-US" sz="4000" dirty="0"/>
              <a:t>Graphene is a Type of </a:t>
            </a:r>
            <a:br>
              <a:rPr lang="en-US" sz="4000" dirty="0"/>
            </a:br>
            <a:r>
              <a:rPr lang="en-US" sz="4000" dirty="0"/>
              <a:t>Carbon Structure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253911"/>
            <a:ext cx="3970338" cy="4839300"/>
          </a:xfrm>
        </p:spPr>
        <p:txBody>
          <a:bodyPr/>
          <a:lstStyle/>
          <a:p>
            <a:r>
              <a:rPr lang="en-US" dirty="0"/>
              <a:t>0-Dimensional</a:t>
            </a:r>
          </a:p>
          <a:p>
            <a:pPr lvl="1"/>
            <a:r>
              <a:rPr lang="en-US" dirty="0"/>
              <a:t>Bucky Balls</a:t>
            </a:r>
          </a:p>
          <a:p>
            <a:r>
              <a:rPr lang="en-US" dirty="0"/>
              <a:t>1-Dimensional</a:t>
            </a:r>
          </a:p>
          <a:p>
            <a:pPr marL="742950" lvl="2" indent="-342900"/>
            <a:r>
              <a:rPr lang="en-US" sz="2800" dirty="0"/>
              <a:t>Carbon Nanotubes</a:t>
            </a:r>
          </a:p>
          <a:p>
            <a:r>
              <a:rPr lang="en-US" dirty="0"/>
              <a:t>2-Dimensional</a:t>
            </a:r>
          </a:p>
          <a:p>
            <a:pPr lvl="1"/>
            <a:r>
              <a:rPr lang="en-US" dirty="0"/>
              <a:t>Graphene</a:t>
            </a:r>
          </a:p>
          <a:p>
            <a:r>
              <a:rPr lang="en-US" dirty="0"/>
              <a:t>3-Dimensional</a:t>
            </a:r>
          </a:p>
          <a:p>
            <a:pPr lvl="1"/>
            <a:r>
              <a:rPr lang="en-US" dirty="0"/>
              <a:t>Graphite</a:t>
            </a:r>
          </a:p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19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52" y="99391"/>
            <a:ext cx="10515600" cy="1325563"/>
          </a:xfrm>
        </p:spPr>
        <p:txBody>
          <a:bodyPr/>
          <a:lstStyle/>
          <a:p>
            <a:r>
              <a:rPr lang="en-US" sz="4000" dirty="0"/>
              <a:t>Micro-supercapacitor: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Batteries and Capacitors</a:t>
            </a:r>
            <a:r>
              <a:rPr lang="en-US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462269"/>
          </a:xfrm>
        </p:spPr>
        <p:txBody>
          <a:bodyPr/>
          <a:lstStyle/>
          <a:p>
            <a:r>
              <a:rPr lang="en-US" dirty="0"/>
              <a:t>Batteries Use Redox Reactions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462269"/>
          </a:xfrm>
        </p:spPr>
        <p:txBody>
          <a:bodyPr/>
          <a:lstStyle/>
          <a:p>
            <a:r>
              <a:rPr lang="en-US" dirty="0"/>
              <a:t>Capacitors Store Static Charge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8824" y="5462122"/>
            <a:ext cx="580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(Balakrishnan and Subramanian, 2014, pp. 30 and 43 )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908" y="2244013"/>
            <a:ext cx="4564626" cy="32352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78" y="2143432"/>
            <a:ext cx="5083176" cy="313997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Supercapacitors and 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/>
              <a:t>Micro-supercapacitors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09600" y="1599961"/>
            <a:ext cx="5384800" cy="354321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81227"/>
            <a:ext cx="5384800" cy="2714624"/>
          </a:xfrm>
        </p:spPr>
        <p:txBody>
          <a:bodyPr/>
          <a:lstStyle/>
          <a:p>
            <a:r>
              <a:rPr lang="en-US" dirty="0"/>
              <a:t>Capacitance</a:t>
            </a:r>
          </a:p>
          <a:p>
            <a:r>
              <a:rPr lang="en-US" dirty="0"/>
              <a:t>Electric Double Layer Capacitance</a:t>
            </a:r>
          </a:p>
          <a:p>
            <a:r>
              <a:rPr lang="en-US" dirty="0"/>
              <a:t>Pseudo-capacitance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132" y="5140831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(Balakrishnan and Subramanian, 2014, pp. 45)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75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01red_pp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uc01red_ppt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uc01red_ppt</Template>
  <TotalTime>8521</TotalTime>
  <Words>1060</Words>
  <Application>Microsoft Office PowerPoint</Application>
  <PresentationFormat>Widescreen</PresentationFormat>
  <Paragraphs>251</Paragraphs>
  <Slides>33</Slides>
  <Notes>28</Notes>
  <HiddenSlides>4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uc01red_ppt</vt:lpstr>
      <vt:lpstr>1_uc01red_ppt</vt:lpstr>
      <vt:lpstr>Graphene and  Micro-supercapacitors</vt:lpstr>
      <vt:lpstr>Does your phone take too long to charge?</vt:lpstr>
      <vt:lpstr>Table of Contents</vt:lpstr>
      <vt:lpstr>Abstract</vt:lpstr>
      <vt:lpstr>Introduction</vt:lpstr>
      <vt:lpstr>What Do You Need to Know??? </vt:lpstr>
      <vt:lpstr>Graphene is a Type of  Carbon Structure</vt:lpstr>
      <vt:lpstr>Micro-supercapacitor: Batteries and Capacitors </vt:lpstr>
      <vt:lpstr>Supercapacitors and  Micro-supercapacitors</vt:lpstr>
      <vt:lpstr>Supercapacitors</vt:lpstr>
      <vt:lpstr>Comparison of Performance</vt:lpstr>
      <vt:lpstr>Charge/Discharge Curves</vt:lpstr>
      <vt:lpstr>Impedance Testing</vt:lpstr>
      <vt:lpstr>Why Are We Here??? </vt:lpstr>
      <vt:lpstr>Goals                      Objectives</vt:lpstr>
      <vt:lpstr>PowerPoint Presentation</vt:lpstr>
      <vt:lpstr>Tasks for Our Research Project!</vt:lpstr>
      <vt:lpstr>Task 1: Laser Cutting of Graphene and Testing</vt:lpstr>
      <vt:lpstr>Task 1(cont'd): Laser Cutting of Graphene and Testing </vt:lpstr>
      <vt:lpstr>Task 1 (cont'd): Laser Cutting of Graphene and Testing </vt:lpstr>
      <vt:lpstr>Task 2: Modify Electrolyte (G2, G3, O1)</vt:lpstr>
      <vt:lpstr>Was Our Research Successful?</vt:lpstr>
      <vt:lpstr>Was Our Research Successful? Task 1: Etching  </vt:lpstr>
      <vt:lpstr>Was Our Research Successful?  Task 2: Adding Electrolyte</vt:lpstr>
      <vt:lpstr>Did We Meet  Our Goals?</vt:lpstr>
      <vt:lpstr>John’s Unit 1 (G4, O3) </vt:lpstr>
      <vt:lpstr>John’s Unit</vt:lpstr>
      <vt:lpstr>Mike's Unit 1 (G4, O3)</vt:lpstr>
      <vt:lpstr>Mike's Unit</vt:lpstr>
      <vt:lpstr>Progress Made</vt:lpstr>
      <vt:lpstr>Bibliography</vt:lpstr>
      <vt:lpstr>Bibliography (Continued…)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Graphene and Supercapactors</dc:title>
  <dc:creator>John D'Alessandro</dc:creator>
  <cp:lastModifiedBy>Mike Day</cp:lastModifiedBy>
  <cp:revision>256</cp:revision>
  <dcterms:created xsi:type="dcterms:W3CDTF">2016-06-21T14:34:12Z</dcterms:created>
  <dcterms:modified xsi:type="dcterms:W3CDTF">2016-07-27T12:59:11Z</dcterms:modified>
</cp:coreProperties>
</file>